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e1bc3dd34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e1bc3dd34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e1bf8a1ee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e1bf8a1ee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e1bc3dd34c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e1bc3dd34c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e1bc3dd34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e1bc3dd34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e1bc3dd34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e1bc3dd34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e3607e55a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e3607e55a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e1bc3dd34c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e1bc3dd34c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e1bc3dd34c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e1bc3dd34c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e1dd75b081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e1dd75b081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e1bc3dd34c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e1bc3dd34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hyperlink" Target="https://npgallery.nps.gov/SAFR/AssetDetail/4ca72e24-c8b0-4f7f-8b32-51b471cf3111"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hyperlink" Target="https://www.nps.gov/media/photo/gallery-item.htm?pg=104623&amp;id=FF395CD7-155D-4519-3EAD73B9FAE14395&amp;gid=FF37299D-155D-4519-3E66A1F1BC825948"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s://www.nps.gov/media/photo/gallery-item.htm?id=FF395CD7-155D-4519-3EAD73B9FAE14395&amp;gid=FF37299D-155D-4519-3E66A1F1BC825948"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a:hlinkClick r:id="rId3"/>
          </p:cNvPr>
          <p:cNvPicPr preferRelativeResize="0"/>
          <p:nvPr/>
        </p:nvPicPr>
        <p:blipFill>
          <a:blip r:embed="rId4">
            <a:alphaModFix/>
          </a:blip>
          <a:stretch>
            <a:fillRect/>
          </a:stretch>
        </p:blipFill>
        <p:spPr>
          <a:xfrm>
            <a:off x="1695450" y="152400"/>
            <a:ext cx="6088967" cy="4838699"/>
          </a:xfrm>
          <a:prstGeom prst="rect">
            <a:avLst/>
          </a:prstGeom>
          <a:noFill/>
          <a:ln>
            <a:noFill/>
          </a:ln>
        </p:spPr>
      </p:pic>
      <p:sp>
        <p:nvSpPr>
          <p:cNvPr id="55" name="Google Shape;55;p13"/>
          <p:cNvSpPr txBox="1"/>
          <p:nvPr>
            <p:ph idx="4294967295" type="title"/>
          </p:nvPr>
        </p:nvSpPr>
        <p:spPr>
          <a:xfrm>
            <a:off x="7892025" y="4189800"/>
            <a:ext cx="1113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Circa 1910</a:t>
            </a:r>
            <a:endParaRPr b="1"/>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22">
            <a:hlinkClick r:id="rId3"/>
          </p:cNvPr>
          <p:cNvPicPr preferRelativeResize="0"/>
          <p:nvPr/>
        </p:nvPicPr>
        <p:blipFill>
          <a:blip r:embed="rId4">
            <a:alphaModFix/>
          </a:blip>
          <a:stretch>
            <a:fillRect/>
          </a:stretch>
        </p:blipFill>
        <p:spPr>
          <a:xfrm>
            <a:off x="1811600" y="152400"/>
            <a:ext cx="5588279" cy="4838700"/>
          </a:xfrm>
          <a:prstGeom prst="rect">
            <a:avLst/>
          </a:prstGeom>
          <a:noFill/>
          <a:ln>
            <a:noFill/>
          </a:ln>
        </p:spPr>
      </p:pic>
      <p:sp>
        <p:nvSpPr>
          <p:cNvPr id="110" name="Google Shape;110;p22"/>
          <p:cNvSpPr txBox="1"/>
          <p:nvPr>
            <p:ph idx="4294967295" type="title"/>
          </p:nvPr>
        </p:nvSpPr>
        <p:spPr>
          <a:xfrm>
            <a:off x="7892025" y="4266000"/>
            <a:ext cx="1113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Circa 1910</a:t>
            </a:r>
            <a:endParaRPr b="1"/>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Adventures of a Farm Boy who Became a Deep Sea Fireman; circa 1919</a:t>
            </a:r>
            <a:endParaRPr b="1"/>
          </a:p>
        </p:txBody>
      </p:sp>
      <p:sp>
        <p:nvSpPr>
          <p:cNvPr id="61" name="Google Shape;61;p14"/>
          <p:cNvSpPr txBox="1"/>
          <p:nvPr>
            <p:ph idx="2" type="body"/>
          </p:nvPr>
        </p:nvSpPr>
        <p:spPr>
          <a:xfrm>
            <a:off x="2572050" y="1508325"/>
            <a:ext cx="3999900" cy="32265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sz="1100">
                <a:solidFill>
                  <a:schemeClr val="dk1"/>
                </a:solidFill>
              </a:rPr>
              <a:t>Out then the Golden Gate, the mostbeautiful harbor in the world...Thence south, empty, to Astoria where we picked up six million feet of timber in a raft to tow south to San Diego. Long, slow, lazy days, making no more than 3 knots</a:t>
            </a:r>
            <a:r>
              <a:rPr baseline="-25000" lang="en" sz="1100">
                <a:solidFill>
                  <a:schemeClr val="dk1"/>
                </a:solidFill>
              </a:rPr>
              <a:t>1</a:t>
            </a:r>
            <a:r>
              <a:rPr lang="en" sz="1100">
                <a:solidFill>
                  <a:schemeClr val="dk1"/>
                </a:solidFill>
              </a:rPr>
              <a:t>...We rigged a fishing line on it and caught beautiful king salmon on the way. Catch one at 11 oclock, off with head and tail clean and slice into steaks. Ready to eat at 1130 and go on watch with full belly. The rest of us ateat 12 noon but there was alwaay plenty of salmon. We had no refrigerator, just a cooler on the top deck and the meat got pretty raunchy</a:t>
            </a:r>
            <a:r>
              <a:rPr baseline="-25000" lang="en" sz="1100">
                <a:solidFill>
                  <a:schemeClr val="dk1"/>
                </a:solidFill>
              </a:rPr>
              <a:t>2</a:t>
            </a:r>
            <a:r>
              <a:rPr lang="en" sz="1100">
                <a:solidFill>
                  <a:schemeClr val="dk1"/>
                </a:solidFill>
              </a:rPr>
              <a:t> after a couple of weeks, so lovely salmon was a Godsend. </a:t>
            </a:r>
            <a:endParaRPr sz="1100">
              <a:solidFill>
                <a:schemeClr val="dk1"/>
              </a:solidFill>
            </a:endParaRPr>
          </a:p>
          <a:p>
            <a:pPr indent="-298450" lvl="0" marL="457200" rtl="0" algn="l">
              <a:spcBef>
                <a:spcPts val="1200"/>
              </a:spcBef>
              <a:spcAft>
                <a:spcPts val="0"/>
              </a:spcAft>
              <a:buClr>
                <a:schemeClr val="dk1"/>
              </a:buClr>
              <a:buSzPts val="1100"/>
              <a:buAutoNum type="arabicPeriod"/>
            </a:pPr>
            <a:r>
              <a:rPr lang="en" sz="1100">
                <a:solidFill>
                  <a:schemeClr val="dk1"/>
                </a:solidFill>
              </a:rPr>
              <a:t>“Knots” are the way that speed on a boat is measured. Going “3 knots” means that the boat is going slowly. </a:t>
            </a:r>
            <a:endParaRPr sz="1100">
              <a:solidFill>
                <a:schemeClr val="dk1"/>
              </a:solidFill>
            </a:endParaRPr>
          </a:p>
          <a:p>
            <a:pPr indent="-298450" lvl="0" marL="457200" rtl="0" algn="l">
              <a:spcBef>
                <a:spcPts val="0"/>
              </a:spcBef>
              <a:spcAft>
                <a:spcPts val="0"/>
              </a:spcAft>
              <a:buClr>
                <a:schemeClr val="dk1"/>
              </a:buClr>
              <a:buSzPts val="1100"/>
              <a:buAutoNum type="arabicPeriod"/>
            </a:pPr>
            <a:r>
              <a:rPr lang="en" sz="1100">
                <a:solidFill>
                  <a:schemeClr val="dk1"/>
                </a:solidFill>
              </a:rPr>
              <a:t>Smelly. </a:t>
            </a:r>
            <a:endParaRPr sz="11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idx="4294967295" type="title"/>
          </p:nvPr>
        </p:nvSpPr>
        <p:spPr>
          <a:xfrm>
            <a:off x="7892025" y="4418400"/>
            <a:ext cx="1113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1908</a:t>
            </a:r>
            <a:endParaRPr b="1"/>
          </a:p>
        </p:txBody>
      </p:sp>
      <p:pic>
        <p:nvPicPr>
          <p:cNvPr id="67" name="Google Shape;67;p15"/>
          <p:cNvPicPr preferRelativeResize="0"/>
          <p:nvPr/>
        </p:nvPicPr>
        <p:blipFill>
          <a:blip r:embed="rId3">
            <a:alphaModFix/>
          </a:blip>
          <a:stretch>
            <a:fillRect/>
          </a:stretch>
        </p:blipFill>
        <p:spPr>
          <a:xfrm>
            <a:off x="1277199" y="443950"/>
            <a:ext cx="6485950" cy="3802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idx="4294967295" type="title"/>
          </p:nvPr>
        </p:nvSpPr>
        <p:spPr>
          <a:xfrm>
            <a:off x="7163050" y="3675450"/>
            <a:ext cx="18114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Sometime between 1908-1962</a:t>
            </a:r>
            <a:endParaRPr b="1"/>
          </a:p>
        </p:txBody>
      </p:sp>
      <p:pic>
        <p:nvPicPr>
          <p:cNvPr id="73" name="Google Shape;73;p16"/>
          <p:cNvPicPr preferRelativeResize="0"/>
          <p:nvPr/>
        </p:nvPicPr>
        <p:blipFill>
          <a:blip r:embed="rId3">
            <a:alphaModFix/>
          </a:blip>
          <a:stretch>
            <a:fillRect/>
          </a:stretch>
        </p:blipFill>
        <p:spPr>
          <a:xfrm>
            <a:off x="2807125" y="185600"/>
            <a:ext cx="2806446" cy="4838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17"/>
          <p:cNvPicPr preferRelativeResize="0"/>
          <p:nvPr/>
        </p:nvPicPr>
        <p:blipFill>
          <a:blip r:embed="rId3">
            <a:alphaModFix/>
          </a:blip>
          <a:stretch>
            <a:fillRect/>
          </a:stretch>
        </p:blipFill>
        <p:spPr>
          <a:xfrm>
            <a:off x="2964750" y="185600"/>
            <a:ext cx="3489901" cy="4838701"/>
          </a:xfrm>
          <a:prstGeom prst="rect">
            <a:avLst/>
          </a:prstGeom>
          <a:noFill/>
          <a:ln>
            <a:noFill/>
          </a:ln>
        </p:spPr>
      </p:pic>
      <p:sp>
        <p:nvSpPr>
          <p:cNvPr id="79" name="Google Shape;79;p17"/>
          <p:cNvSpPr txBox="1"/>
          <p:nvPr/>
        </p:nvSpPr>
        <p:spPr>
          <a:xfrm>
            <a:off x="7831400" y="4313900"/>
            <a:ext cx="1118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800">
                <a:solidFill>
                  <a:schemeClr val="dk1"/>
                </a:solidFill>
              </a:rPr>
              <a:t>1907</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Historic Structure Report</a:t>
            </a:r>
            <a:endParaRPr b="1"/>
          </a:p>
        </p:txBody>
      </p:sp>
      <p:sp>
        <p:nvSpPr>
          <p:cNvPr id="85" name="Google Shape;85;p18"/>
          <p:cNvSpPr txBox="1"/>
          <p:nvPr>
            <p:ph idx="4294967295" type="body"/>
          </p:nvPr>
        </p:nvSpPr>
        <p:spPr>
          <a:xfrm>
            <a:off x="2443175" y="1358975"/>
            <a:ext cx="3999900" cy="32265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sz="1100">
                <a:solidFill>
                  <a:schemeClr val="dk1"/>
                </a:solidFill>
              </a:rPr>
              <a:t>You turn in at night</a:t>
            </a:r>
            <a:r>
              <a:rPr baseline="-25000" lang="en" sz="1100">
                <a:solidFill>
                  <a:schemeClr val="dk1"/>
                </a:solidFill>
              </a:rPr>
              <a:t>1</a:t>
            </a:r>
            <a:r>
              <a:rPr lang="en" sz="1100">
                <a:solidFill>
                  <a:schemeClr val="dk1"/>
                </a:solidFill>
              </a:rPr>
              <a:t>, und dere iss a lighthouse outside your cabin window. In de morning, you gets up--and were, py Yesus iss de same...lighthouse! You stand and talk mit somebody until you get sick of him, so you valk avay. You go around de deckhouse</a:t>
            </a:r>
            <a:r>
              <a:rPr baseline="-25000" lang="en" sz="1100">
                <a:solidFill>
                  <a:schemeClr val="dk1"/>
                </a:solidFill>
              </a:rPr>
              <a:t>2</a:t>
            </a:r>
            <a:r>
              <a:rPr lang="en" sz="1100">
                <a:solidFill>
                  <a:schemeClr val="dk1"/>
                </a:solidFill>
              </a:rPr>
              <a:t>--und you run right into him head-on. Dese tugs iss so little you can’t get away from nobotty!</a:t>
            </a:r>
            <a:endParaRPr sz="1100">
              <a:solidFill>
                <a:schemeClr val="dk1"/>
              </a:solidFill>
            </a:endParaRPr>
          </a:p>
          <a:p>
            <a:pPr indent="-298450" lvl="0" marL="457200" rtl="0" algn="l">
              <a:spcBef>
                <a:spcPts val="1200"/>
              </a:spcBef>
              <a:spcAft>
                <a:spcPts val="0"/>
              </a:spcAft>
              <a:buClr>
                <a:schemeClr val="dk1"/>
              </a:buClr>
              <a:buSzPts val="1100"/>
              <a:buAutoNum type="arabicPeriod"/>
            </a:pPr>
            <a:r>
              <a:rPr lang="en" sz="1100">
                <a:solidFill>
                  <a:schemeClr val="dk1"/>
                </a:solidFill>
              </a:rPr>
              <a:t>Go to sleep. </a:t>
            </a:r>
            <a:endParaRPr sz="1100">
              <a:solidFill>
                <a:schemeClr val="dk1"/>
              </a:solidFill>
            </a:endParaRPr>
          </a:p>
          <a:p>
            <a:pPr indent="-298450" lvl="0" marL="457200" rtl="0" algn="l">
              <a:spcBef>
                <a:spcPts val="0"/>
              </a:spcBef>
              <a:spcAft>
                <a:spcPts val="0"/>
              </a:spcAft>
              <a:buClr>
                <a:schemeClr val="dk1"/>
              </a:buClr>
              <a:buSzPts val="1100"/>
              <a:buAutoNum type="arabicPeriod"/>
            </a:pPr>
            <a:r>
              <a:rPr lang="en" sz="1100">
                <a:solidFill>
                  <a:schemeClr val="dk1"/>
                </a:solidFill>
              </a:rPr>
              <a:t>Another part of the towboat. </a:t>
            </a:r>
            <a:endParaRPr sz="1100">
              <a:solidFill>
                <a:schemeClr val="dk1"/>
              </a:solidFill>
            </a:endParaRPr>
          </a:p>
          <a:p>
            <a:pPr indent="0" lvl="0" marL="457200" rtl="0" algn="l">
              <a:spcBef>
                <a:spcPts val="1200"/>
              </a:spcBef>
              <a:spcAft>
                <a:spcPts val="1200"/>
              </a:spcAft>
              <a:buNone/>
            </a:pPr>
            <a:r>
              <a:t/>
            </a:r>
            <a:endParaRPr sz="11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9"/>
          <p:cNvSpPr txBox="1"/>
          <p:nvPr>
            <p:ph idx="4294967295" type="title"/>
          </p:nvPr>
        </p:nvSpPr>
        <p:spPr>
          <a:xfrm>
            <a:off x="8044425" y="4113600"/>
            <a:ext cx="1113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Circa 1920</a:t>
            </a:r>
            <a:endParaRPr b="1"/>
          </a:p>
        </p:txBody>
      </p:sp>
      <p:pic>
        <p:nvPicPr>
          <p:cNvPr id="91" name="Google Shape;91;p19">
            <a:hlinkClick r:id="rId3"/>
          </p:cNvPr>
          <p:cNvPicPr preferRelativeResize="0"/>
          <p:nvPr/>
        </p:nvPicPr>
        <p:blipFill>
          <a:blip r:embed="rId4">
            <a:alphaModFix/>
          </a:blip>
          <a:stretch>
            <a:fillRect/>
          </a:stretch>
        </p:blipFill>
        <p:spPr>
          <a:xfrm>
            <a:off x="1380200" y="152400"/>
            <a:ext cx="6477510" cy="4838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Dan Thomsen’s Records</a:t>
            </a:r>
            <a:endParaRPr b="1"/>
          </a:p>
        </p:txBody>
      </p:sp>
      <p:sp>
        <p:nvSpPr>
          <p:cNvPr id="97" name="Google Shape;97;p20"/>
          <p:cNvSpPr txBox="1"/>
          <p:nvPr>
            <p:ph idx="4294967295" type="body"/>
          </p:nvPr>
        </p:nvSpPr>
        <p:spPr>
          <a:xfrm>
            <a:off x="2683750" y="1325800"/>
            <a:ext cx="3999900" cy="32265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sz="1100">
                <a:solidFill>
                  <a:schemeClr val="dk1"/>
                </a:solidFill>
              </a:rPr>
              <a:t>It shut in thick with hail and rain squalls</a:t>
            </a:r>
            <a:r>
              <a:rPr baseline="-25000" lang="en" sz="1100">
                <a:solidFill>
                  <a:schemeClr val="dk1"/>
                </a:solidFill>
              </a:rPr>
              <a:t>1</a:t>
            </a:r>
            <a:r>
              <a:rPr lang="en" sz="1100">
                <a:solidFill>
                  <a:schemeClr val="dk1"/>
                </a:solidFill>
              </a:rPr>
              <a:t>. The HERCULES stood up on end at times</a:t>
            </a:r>
            <a:r>
              <a:rPr baseline="-25000" lang="en" sz="1100">
                <a:solidFill>
                  <a:schemeClr val="dk1"/>
                </a:solidFill>
              </a:rPr>
              <a:t>2</a:t>
            </a:r>
            <a:r>
              <a:rPr lang="en" sz="1100">
                <a:solidFill>
                  <a:schemeClr val="dk1"/>
                </a:solidFill>
              </a:rPr>
              <a:t>, and had it not been for the automatic towing machines on the whipping hawser</a:t>
            </a:r>
            <a:r>
              <a:rPr baseline="-25000" lang="en" sz="1100">
                <a:solidFill>
                  <a:schemeClr val="dk1"/>
                </a:solidFill>
              </a:rPr>
              <a:t>3</a:t>
            </a:r>
            <a:r>
              <a:rPr lang="en" sz="1100">
                <a:solidFill>
                  <a:schemeClr val="dk1"/>
                </a:solidFill>
              </a:rPr>
              <a:t> we would have parted</a:t>
            </a:r>
            <a:r>
              <a:rPr baseline="-25000" lang="en" sz="1100">
                <a:solidFill>
                  <a:schemeClr val="dk1"/>
                </a:solidFill>
              </a:rPr>
              <a:t>4</a:t>
            </a:r>
            <a:r>
              <a:rPr lang="en" sz="1100">
                <a:solidFill>
                  <a:schemeClr val="dk1"/>
                </a:solidFill>
              </a:rPr>
              <a:t>. Some of the hands thought we would never weather it. </a:t>
            </a:r>
            <a:endParaRPr sz="1100">
              <a:solidFill>
                <a:schemeClr val="dk1"/>
              </a:solidFill>
            </a:endParaRPr>
          </a:p>
          <a:p>
            <a:pPr indent="-298450" lvl="0" marL="457200" rtl="0" algn="l">
              <a:spcBef>
                <a:spcPts val="1200"/>
              </a:spcBef>
              <a:spcAft>
                <a:spcPts val="0"/>
              </a:spcAft>
              <a:buClr>
                <a:schemeClr val="dk1"/>
              </a:buClr>
              <a:buSzPts val="1100"/>
              <a:buAutoNum type="arabicPeriod"/>
            </a:pPr>
            <a:r>
              <a:rPr lang="en" sz="1100">
                <a:solidFill>
                  <a:schemeClr val="dk1"/>
                </a:solidFill>
              </a:rPr>
              <a:t>The weather was bad. </a:t>
            </a:r>
            <a:endParaRPr sz="1100">
              <a:solidFill>
                <a:schemeClr val="dk1"/>
              </a:solidFill>
            </a:endParaRPr>
          </a:p>
          <a:p>
            <a:pPr indent="-298450" lvl="0" marL="457200" rtl="0" algn="l">
              <a:spcBef>
                <a:spcPts val="0"/>
              </a:spcBef>
              <a:spcAft>
                <a:spcPts val="0"/>
              </a:spcAft>
              <a:buClr>
                <a:schemeClr val="dk1"/>
              </a:buClr>
              <a:buSzPts val="1100"/>
              <a:buAutoNum type="arabicPeriod"/>
            </a:pPr>
            <a:r>
              <a:rPr lang="en" sz="1100">
                <a:solidFill>
                  <a:schemeClr val="dk1"/>
                </a:solidFill>
              </a:rPr>
              <a:t>The boat tipped to one side.</a:t>
            </a:r>
            <a:endParaRPr sz="1100">
              <a:solidFill>
                <a:schemeClr val="dk1"/>
              </a:solidFill>
            </a:endParaRPr>
          </a:p>
          <a:p>
            <a:pPr indent="-298450" lvl="0" marL="457200" rtl="0" algn="l">
              <a:spcBef>
                <a:spcPts val="0"/>
              </a:spcBef>
              <a:spcAft>
                <a:spcPts val="0"/>
              </a:spcAft>
              <a:buClr>
                <a:schemeClr val="dk1"/>
              </a:buClr>
              <a:buSzPts val="1100"/>
              <a:buAutoNum type="arabicPeriod"/>
            </a:pPr>
            <a:r>
              <a:rPr lang="en" sz="1100">
                <a:solidFill>
                  <a:schemeClr val="dk1"/>
                </a:solidFill>
              </a:rPr>
              <a:t>Part of the boat. </a:t>
            </a:r>
            <a:endParaRPr sz="1100">
              <a:solidFill>
                <a:schemeClr val="dk1"/>
              </a:solidFill>
            </a:endParaRPr>
          </a:p>
          <a:p>
            <a:pPr indent="-298450" lvl="0" marL="457200" rtl="0" algn="l">
              <a:spcBef>
                <a:spcPts val="0"/>
              </a:spcBef>
              <a:spcAft>
                <a:spcPts val="0"/>
              </a:spcAft>
              <a:buClr>
                <a:schemeClr val="dk1"/>
              </a:buClr>
              <a:buSzPts val="1100"/>
              <a:buAutoNum type="arabicPeriod"/>
            </a:pPr>
            <a:r>
              <a:rPr lang="en" sz="1100">
                <a:solidFill>
                  <a:schemeClr val="dk1"/>
                </a:solidFill>
              </a:rPr>
              <a:t>Died. </a:t>
            </a:r>
            <a:endParaRPr sz="1100">
              <a:solidFill>
                <a:schemeClr val="dk1"/>
              </a:solidFill>
            </a:endParaRPr>
          </a:p>
        </p:txBody>
      </p:sp>
      <p:sp>
        <p:nvSpPr>
          <p:cNvPr id="98" name="Google Shape;98;p20"/>
          <p:cNvSpPr txBox="1"/>
          <p:nvPr>
            <p:ph type="title"/>
          </p:nvPr>
        </p:nvSpPr>
        <p:spPr>
          <a:xfrm>
            <a:off x="7892025" y="4266000"/>
            <a:ext cx="1113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Circa 1908</a:t>
            </a:r>
            <a:endParaRPr b="1"/>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1"/>
          <p:cNvSpPr txBox="1"/>
          <p:nvPr>
            <p:ph idx="4294967295" type="title"/>
          </p:nvPr>
        </p:nvSpPr>
        <p:spPr>
          <a:xfrm>
            <a:off x="7892025" y="4418400"/>
            <a:ext cx="1113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1950s</a:t>
            </a:r>
            <a:endParaRPr b="1"/>
          </a:p>
        </p:txBody>
      </p:sp>
      <p:pic>
        <p:nvPicPr>
          <p:cNvPr id="104" name="Google Shape;104;p21"/>
          <p:cNvPicPr preferRelativeResize="0"/>
          <p:nvPr/>
        </p:nvPicPr>
        <p:blipFill>
          <a:blip r:embed="rId3">
            <a:alphaModFix/>
          </a:blip>
          <a:stretch>
            <a:fillRect/>
          </a:stretch>
        </p:blipFill>
        <p:spPr>
          <a:xfrm>
            <a:off x="152400" y="152400"/>
            <a:ext cx="7430213" cy="48386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